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6" r:id="rId4"/>
    <p:sldId id="258" r:id="rId5"/>
    <p:sldId id="275" r:id="rId6"/>
    <p:sldId id="276" r:id="rId7"/>
    <p:sldId id="257" r:id="rId8"/>
    <p:sldId id="273" r:id="rId9"/>
    <p:sldId id="274" r:id="rId10"/>
    <p:sldId id="260" r:id="rId11"/>
    <p:sldId id="261" r:id="rId12"/>
    <p:sldId id="264" r:id="rId13"/>
    <p:sldId id="267" r:id="rId14"/>
    <p:sldId id="262" r:id="rId15"/>
    <p:sldId id="265" r:id="rId16"/>
    <p:sldId id="268" r:id="rId17"/>
    <p:sldId id="269" r:id="rId18"/>
    <p:sldId id="270" r:id="rId19"/>
    <p:sldId id="27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7" autoAdjust="0"/>
    <p:restoredTop sz="94660"/>
  </p:normalViewPr>
  <p:slideViewPr>
    <p:cSldViewPr snapToGrid="0">
      <p:cViewPr varScale="1">
        <p:scale>
          <a:sx n="69" d="100"/>
          <a:sy n="69" d="100"/>
        </p:scale>
        <p:origin x="5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E697A-2F64-4DB3-ACDD-1378ED62D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670568-9B9E-479F-BC93-124C3E559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D2AA6-CD37-4D98-B8EA-8F24E4E0A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EBA5A-2458-4FEA-90E5-5313E6E49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880D6-2EE1-422F-B641-7A5E334B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06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27264-22E2-499B-A996-FBD2E79F4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8C2DB-B390-4EF6-B8F4-6D275227E4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E25D5-1572-4B6A-8A9E-469C5576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D7C69-63FB-479B-A250-54F13ADD6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7F798-9A0E-491C-B6A9-7DEF4BA63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18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537765-4B92-42C9-B097-1D2FECA91F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F91B0-98F3-426A-A8DF-B6632A94CD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E2F35-F285-45D5-83CB-53FAC8DA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925A-8805-411E-8EA0-DB7B78607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D2EA4-C068-4041-B7F5-C2ECFE845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62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E79D-37A9-4F6D-9877-15CA71E4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EDA7A-ABDD-43DB-9578-86BC3EC95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B7142-E82A-480A-9200-83B66D7E4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BA510-4F92-4EF9-B50E-DAA54D0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51098-C51B-4454-9241-5D18929C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9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A1EAE-FD07-4184-962A-1DC0866CB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AAE7D-64AE-4AAF-B0D8-A309506AC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CD0AC-9E5E-4113-A06B-A31BE01F6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03639-7178-4A3F-9509-276690DE5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D10AB-E989-4FD0-95AB-8B9574EA3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39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33E63-54F4-4D4C-A932-EE863A158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AD90C-35C1-4749-B191-9E32AD5D2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F36991-25EC-4340-89AD-5B5EB2B08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60288-7DF0-4A23-ADAF-77A264887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7A5BAB-F829-4539-A623-2290EA768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CCC15-DBD6-4C9E-9F44-2B9770378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9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DCAD9-8C7F-4DCC-8556-D76F3EBD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4956B-A463-47D5-9143-F36949DCA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C7FB6-E17B-42C3-90F7-785D8070C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3E96-951B-4EFC-9306-FF73B78528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AAFA80-BDA7-4CA4-A419-F09866EDC2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7758F1-F222-4F06-B043-141C286C5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5DD3D4-0545-4AAA-BC8E-0CC59ED23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505E6D-0FCE-45B7-8A64-082802F07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08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0CF4-6F1A-4EBB-A039-5DD82A6F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BAE671-781A-412F-AAB2-68EB4E25C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392E5A-4736-442D-946F-F647D4FAF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ABB4B-1036-4C82-994D-117A6445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8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21AA99-1BCD-4AD5-90FA-E7DB1031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BC87D-966D-4BF9-B569-06C85A9E3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087D3-E457-4197-A835-9EBAD2239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06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4DC5C-F9FE-4DF3-A1B8-F1B500CA1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12372-1B59-4F54-84F0-8458BD34F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A053C6-3488-4487-AF9E-A14A95E33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25690-9F46-4D4D-A3DE-7CEA03FE5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A1C72-49CA-4FF2-A834-286748145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95FC2-DC6E-47B3-A238-8C6C54CB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41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23F39-E756-4396-B22E-7C595977A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23110B-8503-40AD-8976-37A446DE3C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C1F08-8CF2-4E93-BF54-8C3CF1624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643AEA-47EA-42B6-A686-7395E8CFC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90EEA-4FF1-4D52-ABA1-663D630EC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45CA4-9E1E-45E4-B2B8-80BA96151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99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8E9081-BB32-41E4-9391-2751A316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67885-3B74-471A-B9C9-1AC9DB6AF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8CFAF-A3BC-422B-BEF7-54F2B607C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DE4DE-0034-48E4-B57D-B5447FAB1A58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FA851-AD36-4354-9DD5-71589A06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12E8D-3632-4C14-AA58-B83610973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68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63217-02C6-4294-AF38-6C042C37A5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Paper Outlines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52C3B-916C-4441-97C5-8AB8A96E61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40 Topics</a:t>
            </a:r>
          </a:p>
        </p:txBody>
      </p:sp>
    </p:spTree>
    <p:extLst>
      <p:ext uri="{BB962C8B-B14F-4D97-AF65-F5344CB8AC3E}">
        <p14:creationId xmlns:p14="http://schemas.microsoft.com/office/powerpoint/2010/main" val="2444762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8DB62-CC54-4ABF-A50F-5789E7EE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 Topic Trends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310BC-8F67-4C34-B73E-B009C3C0F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85" y="1565998"/>
            <a:ext cx="10790915" cy="510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31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61C41-B13B-4CF3-B3C8-88A367F6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5 t-SNE cluster of documents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00D98-ECE6-4AF9-9E42-069E37D12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007" y="1519775"/>
            <a:ext cx="6053511" cy="53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9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A321-F2F5-44E0-9E0A-BBDC9979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Figure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E458B-152A-49F7-A6B6-43E105A45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71" y="1492134"/>
            <a:ext cx="7416347" cy="513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27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A321-F2F5-44E0-9E0A-BBDC9979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Figure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0E490C-C98D-46C4-AB93-90D120975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18" y="1614488"/>
            <a:ext cx="7723953" cy="513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9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11806-3549-4DA7-B34E-112F2D130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Figure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BD0077-582A-4C0D-9713-16F880152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43" y="1870364"/>
            <a:ext cx="4862530" cy="4324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A16F70-C6A5-4AD4-917E-2C4822E60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24" y="1870364"/>
            <a:ext cx="6002884" cy="347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05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A321-F2F5-44E0-9E0A-BBDC9979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Figure 4 – Academic 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7AEFD-A1AF-4E07-A46A-12BF14DAC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27" y="1458800"/>
            <a:ext cx="10958945" cy="518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43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A321-F2F5-44E0-9E0A-BBDC9979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Figure 5 – American J of 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21EAC-3DA6-427E-8BF1-2C0FA7794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29896"/>
            <a:ext cx="10280073" cy="486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38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A321-F2F5-44E0-9E0A-BBDC9979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Figure 6 – Annals of 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F3BEA-A1EC-4F16-8ABE-52990B64D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151562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46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A321-F2F5-44E0-9E0A-BBDC9979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Figure 7 – BMC 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FDA20-A777-435D-A226-B0871FAC6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9975273" cy="471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48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A321-F2F5-44E0-9E0A-BBDC9979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Figure 8 – Journal of 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A9E07-CEB6-49EC-AB3B-BF5855DE9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09" y="1690688"/>
            <a:ext cx="10515600" cy="497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74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929B-6631-4607-8258-25F3F5131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1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7FB3B4D-C670-4FF3-8EE0-B5D56E833F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2342432"/>
              </p:ext>
            </p:extLst>
          </p:nvPr>
        </p:nvGraphicFramePr>
        <p:xfrm>
          <a:off x="838200" y="1996440"/>
          <a:ext cx="1051559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5360">
                  <a:extLst>
                    <a:ext uri="{9D8B030D-6E8A-4147-A177-3AD203B41FA5}">
                      <a16:colId xmlns:a16="http://schemas.microsoft.com/office/drawing/2014/main" val="1799147014"/>
                    </a:ext>
                  </a:extLst>
                </a:gridCol>
                <a:gridCol w="2910840">
                  <a:extLst>
                    <a:ext uri="{9D8B030D-6E8A-4147-A177-3AD203B41FA5}">
                      <a16:colId xmlns:a16="http://schemas.microsoft.com/office/drawing/2014/main" val="927881237"/>
                    </a:ext>
                  </a:extLst>
                </a:gridCol>
                <a:gridCol w="2819397">
                  <a:extLst>
                    <a:ext uri="{9D8B030D-6E8A-4147-A177-3AD203B41FA5}">
                      <a16:colId xmlns:a16="http://schemas.microsoft.com/office/drawing/2014/main" val="516208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Journal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Publication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Abstracts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746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Academic Emergency Medicine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82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American Journal of Emergency Medicine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272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Annals of Emergency Medicine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527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BMC Emergency Medicine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209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Journal of Emergency Medicine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1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Western Journal of Emergency Medicine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855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112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A321-F2F5-44E0-9E0A-BBDC9979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Figure 9 – The W J of 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8034C-2157-4B20-B3D6-D2BE1DD65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4" y="1429731"/>
            <a:ext cx="10703211" cy="50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6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A321-F2F5-44E0-9E0A-BBDC9979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E883B7-C0FC-475E-BE62-B75834243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76" y="1690688"/>
            <a:ext cx="5654044" cy="502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60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AEDDB-6AA6-4383-8C9B-E9F2FB62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 Word Clouds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EC5CA-1345-43A1-9978-97974329D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55" y="1558301"/>
            <a:ext cx="7937959" cy="506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3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8718-5071-4EDD-BFA1-CDE45E971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Table 2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230947F-3823-4EBB-BF9D-6A4991A9B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108263"/>
              </p:ext>
            </p:extLst>
          </p:nvPr>
        </p:nvGraphicFramePr>
        <p:xfrm>
          <a:off x="2186247" y="143452"/>
          <a:ext cx="9631680" cy="6503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226">
                  <a:extLst>
                    <a:ext uri="{9D8B030D-6E8A-4147-A177-3AD203B41FA5}">
                      <a16:colId xmlns:a16="http://schemas.microsoft.com/office/drawing/2014/main" val="3554471629"/>
                    </a:ext>
                  </a:extLst>
                </a:gridCol>
                <a:gridCol w="1385454">
                  <a:extLst>
                    <a:ext uri="{9D8B030D-6E8A-4147-A177-3AD203B41FA5}">
                      <a16:colId xmlns:a16="http://schemas.microsoft.com/office/drawing/2014/main" val="380364398"/>
                    </a:ext>
                  </a:extLst>
                </a:gridCol>
                <a:gridCol w="6248400">
                  <a:extLst>
                    <a:ext uri="{9D8B030D-6E8A-4147-A177-3AD203B41FA5}">
                      <a16:colId xmlns:a16="http://schemas.microsoft.com/office/drawing/2014/main" val="399100844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72568151"/>
                    </a:ext>
                  </a:extLst>
                </a:gridCol>
              </a:tblGrid>
              <a:tr h="299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Topic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Keywords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Document Count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8488919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 Mod/Pred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score, ci, predict, risk, triage, model, rule, sensitivity, decision, criterion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1302274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Fracture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injury, fracture, trauma, chest, abdominal, radiographs, cervical_spine, radiography, blunt, radiograph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5023473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Statistics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measure, measurement, agreement, estimate, assessment, correlation, kappa, assess, weight, accuracy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65546475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 Pres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diagnosis, case, symptom, acute, disease, presentation, common, pain, review, treatment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59045148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chest, pain, acute, cardiac, ecg, myocardial_infarction, risk, troponin, acs, stemi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10369603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Clin trial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intervention, control, follow, trial, month, randomize, outcome, receive, day, primary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06956931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Trauma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trauma, injury, center, score, head, level, severity, blunt, outcome, mortality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0783573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Wound Care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wound, burn, laceration, skin, infection, eye, suture, day, foreign_body, anesthesia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10001393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Drugs/Tox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drug, exposure, case, overdose, poisoning, report, ingestion, poison, cocaine, toxicity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77092567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Intubation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intubation, airway, attempt, success, technique, perform, intubate, endotracheal_intubation, device, difficult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36789878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 Pub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review, eps, medicine, article, report, ep, quality, publish, search, journal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51617370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Pediatrics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child, pediatric, age, young, month, infant, parent, ped, aged, adult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96944199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 Tests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level, serum, blood, concentration, sample, acute, laboratory, glucose, mg_dl, plasma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4235195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BP/O2Sat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pressure, blood, arterial, mm_hg, change, oxygen, respiratory, increase, measurement, gas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28709271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Body Temp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degree, temperature, fluid, hypothermia, water, ml, body, cooling, air, heat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06851521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Injury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injury, related, victim, age, crash, death, case, driver, report, male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4581092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 H/Dis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cost, health, system, service, disaster, event, provide, public, facility, model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56740650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Util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visit, increase, ed, utilization, health, population, prescription, national, related, number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36174658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compression, cpr, chest, device, perform, minute, ventilation, technique, hand, standard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29439754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Ultrasound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ultrasound, ci, appendicitis, diagnosis, diagnostic, perform, positive, test, pe, accuracy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02365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618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8718-5071-4EDD-BFA1-CDE45E971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Table 2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230947F-3823-4EBB-BF9D-6A4991A9B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681784"/>
              </p:ext>
            </p:extLst>
          </p:nvPr>
        </p:nvGraphicFramePr>
        <p:xfrm>
          <a:off x="2186247" y="143452"/>
          <a:ext cx="9631680" cy="6503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226">
                  <a:extLst>
                    <a:ext uri="{9D8B030D-6E8A-4147-A177-3AD203B41FA5}">
                      <a16:colId xmlns:a16="http://schemas.microsoft.com/office/drawing/2014/main" val="3554471629"/>
                    </a:ext>
                  </a:extLst>
                </a:gridCol>
                <a:gridCol w="1385454">
                  <a:extLst>
                    <a:ext uri="{9D8B030D-6E8A-4147-A177-3AD203B41FA5}">
                      <a16:colId xmlns:a16="http://schemas.microsoft.com/office/drawing/2014/main" val="380364398"/>
                    </a:ext>
                  </a:extLst>
                </a:gridCol>
                <a:gridCol w="6248400">
                  <a:extLst>
                    <a:ext uri="{9D8B030D-6E8A-4147-A177-3AD203B41FA5}">
                      <a16:colId xmlns:a16="http://schemas.microsoft.com/office/drawing/2014/main" val="399100844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72568151"/>
                    </a:ext>
                  </a:extLst>
                </a:gridCol>
              </a:tblGrid>
              <a:tr h="299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Topic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Keywords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Document Count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8488919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Sedation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sedation, ketamine, receive, midazolam, adverse_event, propofol, procedure, minute, dose, procedural_sedation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1302274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Chart R/EMR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error, medication, record, system, implementation, review, intervention, order, guideline, period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5023473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Radiology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ct, head, image, ct_scan, compute_tomography, imaging, finding, undergo, contrast, mri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65546475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Risk Fact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ci, associate, factor, age, risk, confidence_interval, outcome, odd_ratio, association, adjust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59045148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IV Place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ultrasound, placement, catheter, technique, procedure, access, guide, attempt, iv, perform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10369603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Disposition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admission, discharge, day, admit, outcome, hospitalization, inpatient, hour, return, visit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06956931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 Ed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resident, student, training, medicine, score, skill, performance, simulation, assessment, test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0783573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Stroke/Bleed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stroke, bleeding, acute, ischemic_stroke, pregnancy, ectopic_pregnancy, risk, treatment, outcome, receive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10001393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pain, score, acute, receive, treatment, difference, minute, asthma, analgesic, opioid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77092567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Outcomes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mortality, sepsis, day, lactate, admission, outcome, shock, score, early, severe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36789878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 Train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program, medicine, residency, resident, survey, training, academic, report, practice, faculty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51617370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 Metrics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minute, hour, triage, increase, median, period, day, delay, length_stay, decrease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96944199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Acad Res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research, medicine, base, provide, develop, health, process, practice, identify, development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4235195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Card Arrest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cardiac_arrest, survival, resuscitation, cpr, outcome, discharge, defibrillation, cardiac, ventricular_fibrillation, arrest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28709271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Survey Meth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survey, report, provider, satisfaction, health, participant, respondent, experience, response, question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06851521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Prehosp Ca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ems, transport, prehospital, service, paramedic, ambulance, system, call, response, scene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4581092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Mental H/SA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alcohol, screen, test, hiv, screening, risk, psychiatric, testing, positive, prevalence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56740650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Lab/B Sci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animal, minute, model, effect, epinephrine, rat, control, increase, hour, mg_kg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36174658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Treatment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treatment, administration, dose, receive, hour, therapy, iv, intravenous, administer, oral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29439754"/>
                  </a:ext>
                </a:extLst>
              </a:tr>
              <a:tr h="2990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Infection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antibiotic, infection, culture, positive, blood, treatment, pneumonia, influenza, test, bacteremia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02365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454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91C7-DD7E-4F39-97F6-BF4658A59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 example Paragraph 6545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CAA35-B416-48FB-9FF2-24F4155B8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7" y="2036618"/>
            <a:ext cx="11260796" cy="418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9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91C7-DD7E-4F39-97F6-BF4658A59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 example Paragraph 10891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ED42E-7B49-4C1A-B48E-3A2F08DF4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3" y="1882273"/>
            <a:ext cx="10349345" cy="396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27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91C7-DD7E-4F39-97F6-BF4658A59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 example Paragraph 13422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4B5D39-A990-4F5A-9FE8-3259D0E36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4" y="1690688"/>
            <a:ext cx="9725891" cy="51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72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6214</TotalTime>
  <Words>1099</Words>
  <Application>Microsoft Office PowerPoint</Application>
  <PresentationFormat>Widescreen</PresentationFormat>
  <Paragraphs>210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Paper Outlines</vt:lpstr>
      <vt:lpstr>Table 1</vt:lpstr>
      <vt:lpstr>Figure 1</vt:lpstr>
      <vt:lpstr>Figure 2 Word Clouds</vt:lpstr>
      <vt:lpstr>Table 2</vt:lpstr>
      <vt:lpstr>Table 2</vt:lpstr>
      <vt:lpstr>Figure 3 example Paragraph 6545</vt:lpstr>
      <vt:lpstr>Figure 3 example Paragraph 10891</vt:lpstr>
      <vt:lpstr>Figure 3 example Paragraph 13422</vt:lpstr>
      <vt:lpstr>Figure 4 Topic Trends</vt:lpstr>
      <vt:lpstr>Figure 5 t-SNE cluster of documents</vt:lpstr>
      <vt:lpstr>Supplemental Figure 1</vt:lpstr>
      <vt:lpstr>Supplemental Figure 2</vt:lpstr>
      <vt:lpstr>Supplemental Figure 3</vt:lpstr>
      <vt:lpstr>Supplemental Figure 4 – Academic EM</vt:lpstr>
      <vt:lpstr>Supplemental Figure 5 – American J of EM</vt:lpstr>
      <vt:lpstr>Supplemental Figure 6 – Annals of EM</vt:lpstr>
      <vt:lpstr>Supplemental Figure 7 – BMC EM</vt:lpstr>
      <vt:lpstr>Supplemental Figure 8 – Journal of EM</vt:lpstr>
      <vt:lpstr>Supplemental Figure 9 – The W J of 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 Outlines</dc:title>
  <dc:creator>Thomas Porturas</dc:creator>
  <cp:lastModifiedBy>Thomas Porturas</cp:lastModifiedBy>
  <cp:revision>16</cp:revision>
  <dcterms:created xsi:type="dcterms:W3CDTF">2020-04-08T20:57:52Z</dcterms:created>
  <dcterms:modified xsi:type="dcterms:W3CDTF">2020-04-15T18:24:35Z</dcterms:modified>
</cp:coreProperties>
</file>